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570911"/>
            <a:ext cx="7477601" cy="3332798"/>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Systèmes d'informations industriels dans le domaine du Product Lifecycle Management</a:t>
            </a:r>
            <a:endParaRPr lang="en-US" sz="5249" dirty="0"/>
          </a:p>
        </p:txBody>
      </p:sp>
      <p:sp>
        <p:nvSpPr>
          <p:cNvPr id="5" name="Text 2"/>
          <p:cNvSpPr/>
          <p:nvPr/>
        </p:nvSpPr>
        <p:spPr>
          <a:xfrm>
            <a:off x="6319599" y="5236964"/>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Aujourd'hui, les Systèmes d'informations industriels (SI) sont devenus indispensables dans la gestion de la chaîne logistique et industrielle. Dans ce cours, nous explorerons les principaux aspects des SI dans le contexte du Product Lifecycle Management (PLM).</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3420428"/>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Récapitulation des principaux points abordés</a:t>
            </a:r>
            <a:endParaRPr lang="en-US" sz="437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383">
            <a:solidFill>
              <a:srgbClr val="FFFFFF">
                <a:alpha val="64000"/>
              </a:srgbClr>
            </a:solidFill>
            <a:prstDash val="solid"/>
          </a:ln>
        </p:spPr>
      </p:sp>
      <p:sp>
        <p:nvSpPr>
          <p:cNvPr id="4" name="Text 1"/>
          <p:cNvSpPr/>
          <p:nvPr/>
        </p:nvSpPr>
        <p:spPr>
          <a:xfrm>
            <a:off x="2577584" y="549950"/>
            <a:ext cx="9475232" cy="1246823"/>
          </a:xfrm>
          <a:prstGeom prst="rect">
            <a:avLst/>
          </a:prstGeom>
          <a:noFill/>
          <a:ln/>
        </p:spPr>
        <p:txBody>
          <a:bodyPr wrap="square" rtlCol="0" anchor="t"/>
          <a:lstStyle/>
          <a:p>
            <a:pPr indent="0" marL="0">
              <a:lnSpc>
                <a:spcPts val="4908"/>
              </a:lnSpc>
              <a:buNone/>
            </a:pPr>
            <a:r>
              <a:rPr lang="en-US" sz="3927" dirty="0">
                <a:solidFill>
                  <a:srgbClr val="312F2B"/>
                </a:solidFill>
                <a:latin typeface="Gelasio" pitchFamily="34" charset="0"/>
                <a:ea typeface="Gelasio" pitchFamily="34" charset="-122"/>
                <a:cs typeface="Gelasio" pitchFamily="34" charset="-120"/>
              </a:rPr>
              <a:t>1. Les bases des Systèmes d'informations industriels</a:t>
            </a:r>
            <a:endParaRPr lang="en-US" sz="3927" dirty="0"/>
          </a:p>
        </p:txBody>
      </p:sp>
      <p:sp>
        <p:nvSpPr>
          <p:cNvPr id="5" name="Text 2"/>
          <p:cNvSpPr/>
          <p:nvPr/>
        </p:nvSpPr>
        <p:spPr>
          <a:xfrm>
            <a:off x="2577584" y="2195632"/>
            <a:ext cx="9475232" cy="957263"/>
          </a:xfrm>
          <a:prstGeom prst="rect">
            <a:avLst/>
          </a:prstGeom>
          <a:noFill/>
          <a:ln/>
        </p:spPr>
        <p:txBody>
          <a:bodyPr wrap="square" rtlCol="0" anchor="t"/>
          <a:lstStyle/>
          <a:p>
            <a:pPr indent="0" marL="0">
              <a:lnSpc>
                <a:spcPts val="2513"/>
              </a:lnSpc>
              <a:buNone/>
            </a:pPr>
            <a:r>
              <a:rPr lang="en-US" sz="1571" dirty="0">
                <a:solidFill>
                  <a:srgbClr val="272525"/>
                </a:solidFill>
                <a:latin typeface="Lato" pitchFamily="34" charset="0"/>
                <a:ea typeface="Lato" pitchFamily="34" charset="-122"/>
                <a:cs typeface="Lato" pitchFamily="34" charset="-120"/>
              </a:rPr>
              <a:t>Les SI sont des outils de gestion de données qui permettent de collecter, stocker, analyser et diffuser des informations critiques sur les activités de l'entreprise. Ils sont souvent utilisés pour optimiser les processus de production, la gestion de l'inventaire, la planification des ressources et la prise de décisions.</a:t>
            </a:r>
            <a:endParaRPr lang="en-US" sz="1571" dirty="0"/>
          </a:p>
        </p:txBody>
      </p:sp>
      <p:sp>
        <p:nvSpPr>
          <p:cNvPr id="6" name="Shape 3"/>
          <p:cNvSpPr/>
          <p:nvPr/>
        </p:nvSpPr>
        <p:spPr>
          <a:xfrm>
            <a:off x="2577584" y="3377208"/>
            <a:ext cx="4637961" cy="1891903"/>
          </a:xfrm>
          <a:prstGeom prst="roundRect">
            <a:avLst>
              <a:gd name="adj" fmla="val 4745"/>
            </a:avLst>
          </a:prstGeom>
          <a:solidFill>
            <a:srgbClr val="E8E8E3"/>
          </a:solidFill>
          <a:ln w="12383">
            <a:solidFill>
              <a:srgbClr val="D1D1C7"/>
            </a:solidFill>
            <a:prstDash val="solid"/>
          </a:ln>
        </p:spPr>
      </p:sp>
      <p:sp>
        <p:nvSpPr>
          <p:cNvPr id="7" name="Text 4"/>
          <p:cNvSpPr/>
          <p:nvPr/>
        </p:nvSpPr>
        <p:spPr>
          <a:xfrm>
            <a:off x="2789396" y="3589020"/>
            <a:ext cx="2118360" cy="311587"/>
          </a:xfrm>
          <a:prstGeom prst="rect">
            <a:avLst/>
          </a:prstGeom>
          <a:noFill/>
          <a:ln/>
        </p:spPr>
        <p:txBody>
          <a:bodyPr wrap="none" rtlCol="0" anchor="t"/>
          <a:lstStyle/>
          <a:p>
            <a:pPr indent="0" marL="0">
              <a:lnSpc>
                <a:spcPts val="2454"/>
              </a:lnSpc>
              <a:buNone/>
            </a:pPr>
            <a:r>
              <a:rPr lang="en-US" sz="1963" dirty="0">
                <a:solidFill>
                  <a:srgbClr val="272525"/>
                </a:solidFill>
                <a:latin typeface="Gelasio" pitchFamily="34" charset="0"/>
                <a:ea typeface="Gelasio" pitchFamily="34" charset="-122"/>
                <a:cs typeface="Gelasio" pitchFamily="34" charset="-120"/>
              </a:rPr>
              <a:t>Les objectifs des SI</a:t>
            </a:r>
            <a:endParaRPr lang="en-US" sz="1963" dirty="0"/>
          </a:p>
        </p:txBody>
      </p:sp>
      <p:sp>
        <p:nvSpPr>
          <p:cNvPr id="8" name="Text 5"/>
          <p:cNvSpPr/>
          <p:nvPr/>
        </p:nvSpPr>
        <p:spPr>
          <a:xfrm>
            <a:off x="2789396" y="4100036"/>
            <a:ext cx="4214336" cy="638175"/>
          </a:xfrm>
          <a:prstGeom prst="rect">
            <a:avLst/>
          </a:prstGeom>
          <a:noFill/>
          <a:ln/>
        </p:spPr>
        <p:txBody>
          <a:bodyPr wrap="square" rtlCol="0" anchor="t"/>
          <a:lstStyle/>
          <a:p>
            <a:pPr indent="0" marL="0">
              <a:lnSpc>
                <a:spcPts val="2513"/>
              </a:lnSpc>
              <a:buNone/>
            </a:pPr>
            <a:r>
              <a:rPr lang="en-US" sz="1571" dirty="0">
                <a:solidFill>
                  <a:srgbClr val="272525"/>
                </a:solidFill>
                <a:latin typeface="Lato" pitchFamily="34" charset="0"/>
                <a:ea typeface="Lato" pitchFamily="34" charset="-122"/>
                <a:cs typeface="Lato" pitchFamily="34" charset="-120"/>
              </a:rPr>
              <a:t>Les SI ont pour objectif d'améliorer l'efficacité, la productivité et la rentabilité de l'entreprise.</a:t>
            </a:r>
            <a:endParaRPr lang="en-US" sz="1571" dirty="0"/>
          </a:p>
        </p:txBody>
      </p:sp>
      <p:sp>
        <p:nvSpPr>
          <p:cNvPr id="9" name="Shape 6"/>
          <p:cNvSpPr/>
          <p:nvPr/>
        </p:nvSpPr>
        <p:spPr>
          <a:xfrm>
            <a:off x="7414974" y="3377208"/>
            <a:ext cx="4637961" cy="1891903"/>
          </a:xfrm>
          <a:prstGeom prst="roundRect">
            <a:avLst>
              <a:gd name="adj" fmla="val 4745"/>
            </a:avLst>
          </a:prstGeom>
          <a:solidFill>
            <a:srgbClr val="E8E8E3"/>
          </a:solidFill>
          <a:ln w="12383">
            <a:solidFill>
              <a:srgbClr val="D1D1C7"/>
            </a:solidFill>
            <a:prstDash val="solid"/>
          </a:ln>
        </p:spPr>
      </p:sp>
      <p:sp>
        <p:nvSpPr>
          <p:cNvPr id="10" name="Text 7"/>
          <p:cNvSpPr/>
          <p:nvPr/>
        </p:nvSpPr>
        <p:spPr>
          <a:xfrm>
            <a:off x="7626787" y="3589020"/>
            <a:ext cx="2286000" cy="311587"/>
          </a:xfrm>
          <a:prstGeom prst="rect">
            <a:avLst/>
          </a:prstGeom>
          <a:noFill/>
          <a:ln/>
        </p:spPr>
        <p:txBody>
          <a:bodyPr wrap="none" rtlCol="0" anchor="t"/>
          <a:lstStyle/>
          <a:p>
            <a:pPr indent="0" marL="0">
              <a:lnSpc>
                <a:spcPts val="2454"/>
              </a:lnSpc>
              <a:buNone/>
            </a:pPr>
            <a:r>
              <a:rPr lang="en-US" sz="1963" dirty="0">
                <a:solidFill>
                  <a:srgbClr val="272525"/>
                </a:solidFill>
                <a:latin typeface="Gelasio" pitchFamily="34" charset="0"/>
                <a:ea typeface="Gelasio" pitchFamily="34" charset="-122"/>
                <a:cs typeface="Gelasio" pitchFamily="34" charset="-120"/>
              </a:rPr>
              <a:t>Les avantages des SI</a:t>
            </a:r>
            <a:endParaRPr lang="en-US" sz="1963" dirty="0"/>
          </a:p>
        </p:txBody>
      </p:sp>
      <p:sp>
        <p:nvSpPr>
          <p:cNvPr id="11" name="Text 8"/>
          <p:cNvSpPr/>
          <p:nvPr/>
        </p:nvSpPr>
        <p:spPr>
          <a:xfrm>
            <a:off x="7626787" y="4100036"/>
            <a:ext cx="4214336" cy="957263"/>
          </a:xfrm>
          <a:prstGeom prst="rect">
            <a:avLst/>
          </a:prstGeom>
          <a:noFill/>
          <a:ln/>
        </p:spPr>
        <p:txBody>
          <a:bodyPr wrap="square" rtlCol="0" anchor="t"/>
          <a:lstStyle/>
          <a:p>
            <a:pPr indent="0" marL="0">
              <a:lnSpc>
                <a:spcPts val="2513"/>
              </a:lnSpc>
              <a:buNone/>
            </a:pPr>
            <a:r>
              <a:rPr lang="en-US" sz="1571" dirty="0">
                <a:solidFill>
                  <a:srgbClr val="272525"/>
                </a:solidFill>
                <a:latin typeface="Lato" pitchFamily="34" charset="0"/>
                <a:ea typeface="Lato" pitchFamily="34" charset="-122"/>
                <a:cs typeface="Lato" pitchFamily="34" charset="-120"/>
              </a:rPr>
              <a:t>Les SI permettent de réduire les coûts, d'augmenter la transparence et de prendre des décisions plus éclairées.</a:t>
            </a:r>
            <a:endParaRPr lang="en-US" sz="1571" dirty="0"/>
          </a:p>
        </p:txBody>
      </p:sp>
      <p:sp>
        <p:nvSpPr>
          <p:cNvPr id="12" name="Shape 9"/>
          <p:cNvSpPr/>
          <p:nvPr/>
        </p:nvSpPr>
        <p:spPr>
          <a:xfrm>
            <a:off x="2577584" y="5468541"/>
            <a:ext cx="4637961" cy="2210991"/>
          </a:xfrm>
          <a:prstGeom prst="roundRect">
            <a:avLst>
              <a:gd name="adj" fmla="val 4060"/>
            </a:avLst>
          </a:prstGeom>
          <a:solidFill>
            <a:srgbClr val="E8E8E3"/>
          </a:solidFill>
          <a:ln w="12383">
            <a:solidFill>
              <a:srgbClr val="D1D1C7"/>
            </a:solidFill>
            <a:prstDash val="solid"/>
          </a:ln>
        </p:spPr>
      </p:sp>
      <p:sp>
        <p:nvSpPr>
          <p:cNvPr id="13" name="Text 10"/>
          <p:cNvSpPr/>
          <p:nvPr/>
        </p:nvSpPr>
        <p:spPr>
          <a:xfrm>
            <a:off x="2789396" y="5680353"/>
            <a:ext cx="2636520" cy="311587"/>
          </a:xfrm>
          <a:prstGeom prst="rect">
            <a:avLst/>
          </a:prstGeom>
          <a:noFill/>
          <a:ln/>
        </p:spPr>
        <p:txBody>
          <a:bodyPr wrap="none" rtlCol="0" anchor="t"/>
          <a:lstStyle/>
          <a:p>
            <a:pPr indent="0" marL="0">
              <a:lnSpc>
                <a:spcPts val="2454"/>
              </a:lnSpc>
              <a:buNone/>
            </a:pPr>
            <a:r>
              <a:rPr lang="en-US" sz="1963" dirty="0">
                <a:solidFill>
                  <a:srgbClr val="272525"/>
                </a:solidFill>
                <a:latin typeface="Gelasio" pitchFamily="34" charset="0"/>
                <a:ea typeface="Gelasio" pitchFamily="34" charset="-122"/>
                <a:cs typeface="Gelasio" pitchFamily="34" charset="-120"/>
              </a:rPr>
              <a:t>Les composantes des SI</a:t>
            </a:r>
            <a:endParaRPr lang="en-US" sz="1963" dirty="0"/>
          </a:p>
        </p:txBody>
      </p:sp>
      <p:sp>
        <p:nvSpPr>
          <p:cNvPr id="14" name="Text 11"/>
          <p:cNvSpPr/>
          <p:nvPr/>
        </p:nvSpPr>
        <p:spPr>
          <a:xfrm>
            <a:off x="2789396" y="6191369"/>
            <a:ext cx="4214336" cy="957263"/>
          </a:xfrm>
          <a:prstGeom prst="rect">
            <a:avLst/>
          </a:prstGeom>
          <a:noFill/>
          <a:ln/>
        </p:spPr>
        <p:txBody>
          <a:bodyPr wrap="square" rtlCol="0" anchor="t"/>
          <a:lstStyle/>
          <a:p>
            <a:pPr indent="0" marL="0">
              <a:lnSpc>
                <a:spcPts val="2513"/>
              </a:lnSpc>
              <a:buNone/>
            </a:pPr>
            <a:r>
              <a:rPr lang="en-US" sz="1571" dirty="0">
                <a:solidFill>
                  <a:srgbClr val="272525"/>
                </a:solidFill>
                <a:latin typeface="Lato" pitchFamily="34" charset="0"/>
                <a:ea typeface="Lato" pitchFamily="34" charset="-122"/>
                <a:cs typeface="Lato" pitchFamily="34" charset="-120"/>
              </a:rPr>
              <a:t>Les SI se composent de plusieurs éléments, tels que les logiciels, les bases de données, les serveurs et les réseaux.</a:t>
            </a:r>
            <a:endParaRPr lang="en-US" sz="1571" dirty="0"/>
          </a:p>
        </p:txBody>
      </p:sp>
      <p:sp>
        <p:nvSpPr>
          <p:cNvPr id="15" name="Shape 12"/>
          <p:cNvSpPr/>
          <p:nvPr/>
        </p:nvSpPr>
        <p:spPr>
          <a:xfrm>
            <a:off x="7414974" y="5468541"/>
            <a:ext cx="4637961" cy="2210991"/>
          </a:xfrm>
          <a:prstGeom prst="roundRect">
            <a:avLst>
              <a:gd name="adj" fmla="val 4060"/>
            </a:avLst>
          </a:prstGeom>
          <a:solidFill>
            <a:srgbClr val="E8E8E3"/>
          </a:solidFill>
          <a:ln w="12383">
            <a:solidFill>
              <a:srgbClr val="D1D1C7"/>
            </a:solidFill>
            <a:prstDash val="solid"/>
          </a:ln>
        </p:spPr>
      </p:sp>
      <p:sp>
        <p:nvSpPr>
          <p:cNvPr id="16" name="Text 13"/>
          <p:cNvSpPr/>
          <p:nvPr/>
        </p:nvSpPr>
        <p:spPr>
          <a:xfrm>
            <a:off x="7626787" y="5680353"/>
            <a:ext cx="2194560" cy="311587"/>
          </a:xfrm>
          <a:prstGeom prst="rect">
            <a:avLst/>
          </a:prstGeom>
          <a:noFill/>
          <a:ln/>
        </p:spPr>
        <p:txBody>
          <a:bodyPr wrap="none" rtlCol="0" anchor="t"/>
          <a:lstStyle/>
          <a:p>
            <a:pPr indent="0" marL="0">
              <a:lnSpc>
                <a:spcPts val="2454"/>
              </a:lnSpc>
              <a:buNone/>
            </a:pPr>
            <a:r>
              <a:rPr lang="en-US" sz="1963" dirty="0">
                <a:solidFill>
                  <a:srgbClr val="272525"/>
                </a:solidFill>
                <a:latin typeface="Gelasio" pitchFamily="34" charset="0"/>
                <a:ea typeface="Gelasio" pitchFamily="34" charset="-122"/>
                <a:cs typeface="Gelasio" pitchFamily="34" charset="-120"/>
              </a:rPr>
              <a:t>L'intégration des SI</a:t>
            </a:r>
            <a:endParaRPr lang="en-US" sz="1963" dirty="0"/>
          </a:p>
        </p:txBody>
      </p:sp>
      <p:sp>
        <p:nvSpPr>
          <p:cNvPr id="17" name="Text 14"/>
          <p:cNvSpPr/>
          <p:nvPr/>
        </p:nvSpPr>
        <p:spPr>
          <a:xfrm>
            <a:off x="7626787" y="6191369"/>
            <a:ext cx="4214336" cy="1276350"/>
          </a:xfrm>
          <a:prstGeom prst="rect">
            <a:avLst/>
          </a:prstGeom>
          <a:noFill/>
          <a:ln/>
        </p:spPr>
        <p:txBody>
          <a:bodyPr wrap="square" rtlCol="0" anchor="t"/>
          <a:lstStyle/>
          <a:p>
            <a:pPr indent="0" marL="0">
              <a:lnSpc>
                <a:spcPts val="2513"/>
              </a:lnSpc>
              <a:buNone/>
            </a:pPr>
            <a:r>
              <a:rPr lang="en-US" sz="1571" dirty="0">
                <a:solidFill>
                  <a:srgbClr val="272525"/>
                </a:solidFill>
                <a:latin typeface="Lato" pitchFamily="34" charset="0"/>
                <a:ea typeface="Lato" pitchFamily="34" charset="-122"/>
                <a:cs typeface="Lato" pitchFamily="34" charset="-120"/>
              </a:rPr>
              <a:t>La gestion réussie des SI nécessite une intégration adéquate de tous les éléments, ainsi qu'une planification minutieuse et une gouvernance efficace.</a:t>
            </a:r>
            <a:endParaRPr lang="en-US" sz="157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917859"/>
            <a:ext cx="102031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2. La gouvernance et l'organisation des SI</a:t>
            </a:r>
            <a:endParaRPr lang="en-US" sz="4374" dirty="0"/>
          </a:p>
        </p:txBody>
      </p:sp>
      <p:sp>
        <p:nvSpPr>
          <p:cNvPr id="5" name="Text 2"/>
          <p:cNvSpPr/>
          <p:nvPr/>
        </p:nvSpPr>
        <p:spPr>
          <a:xfrm>
            <a:off x="2037993" y="3056573"/>
            <a:ext cx="1055441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 gouvernance des SI est cruciale pour assurer leur bon fonctionnement et leur efficacité. Elle implique la mise en place de politiques et de procédures pour gérer les technologies de l'information et les données de l'entreprise. Voici quelques éléments clés de la gouvernance et de l'organisation des SI :</a:t>
            </a:r>
            <a:endParaRPr lang="en-US" sz="1750" dirty="0"/>
          </a:p>
        </p:txBody>
      </p:sp>
      <p:sp>
        <p:nvSpPr>
          <p:cNvPr id="6" name="Shape 3"/>
          <p:cNvSpPr/>
          <p:nvPr/>
        </p:nvSpPr>
        <p:spPr>
          <a:xfrm>
            <a:off x="2037993" y="4372689"/>
            <a:ext cx="10554414" cy="1938933"/>
          </a:xfrm>
          <a:prstGeom prst="roundRect">
            <a:avLst>
              <a:gd name="adj" fmla="val 5157"/>
            </a:avLst>
          </a:prstGeom>
          <a:noFill/>
          <a:ln w="13811">
            <a:solidFill>
              <a:srgbClr val="000000">
                <a:alpha val="8000"/>
              </a:srgbClr>
            </a:solidFill>
            <a:prstDash val="solid"/>
          </a:ln>
        </p:spPr>
      </p:sp>
      <p:sp>
        <p:nvSpPr>
          <p:cNvPr id="7" name="Shape 4"/>
          <p:cNvSpPr/>
          <p:nvPr/>
        </p:nvSpPr>
        <p:spPr>
          <a:xfrm>
            <a:off x="2051804" y="4386501"/>
            <a:ext cx="10526792" cy="637103"/>
          </a:xfrm>
          <a:prstGeom prst="rect">
            <a:avLst/>
          </a:prstGeom>
          <a:solidFill>
            <a:srgbClr val="FFFFFF">
              <a:alpha val="4000"/>
            </a:srgbClr>
          </a:solidFill>
          <a:ln/>
        </p:spPr>
      </p:sp>
      <p:sp>
        <p:nvSpPr>
          <p:cNvPr id="8" name="Text 5"/>
          <p:cNvSpPr/>
          <p:nvPr/>
        </p:nvSpPr>
        <p:spPr>
          <a:xfrm>
            <a:off x="2273975" y="4527352"/>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Modèles d'architecture</a:t>
            </a:r>
            <a:endParaRPr lang="en-US" sz="1750" dirty="0"/>
          </a:p>
        </p:txBody>
      </p:sp>
      <p:sp>
        <p:nvSpPr>
          <p:cNvPr id="9" name="Text 6"/>
          <p:cNvSpPr/>
          <p:nvPr/>
        </p:nvSpPr>
        <p:spPr>
          <a:xfrm>
            <a:off x="7541181" y="4527352"/>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Gestion des données</a:t>
            </a:r>
            <a:endParaRPr lang="en-US" sz="1750" dirty="0"/>
          </a:p>
        </p:txBody>
      </p:sp>
      <p:sp>
        <p:nvSpPr>
          <p:cNvPr id="10" name="Shape 7"/>
          <p:cNvSpPr/>
          <p:nvPr/>
        </p:nvSpPr>
        <p:spPr>
          <a:xfrm>
            <a:off x="2051804" y="5023604"/>
            <a:ext cx="10526792" cy="637103"/>
          </a:xfrm>
          <a:prstGeom prst="rect">
            <a:avLst/>
          </a:prstGeom>
          <a:solidFill>
            <a:srgbClr val="000000">
              <a:alpha val="4000"/>
            </a:srgbClr>
          </a:solidFill>
          <a:ln/>
        </p:spPr>
      </p:sp>
      <p:sp>
        <p:nvSpPr>
          <p:cNvPr id="11" name="Text 8"/>
          <p:cNvSpPr/>
          <p:nvPr/>
        </p:nvSpPr>
        <p:spPr>
          <a:xfrm>
            <a:off x="2273975" y="5164455"/>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Gouvernance des SI</a:t>
            </a:r>
            <a:endParaRPr lang="en-US" sz="1750" dirty="0"/>
          </a:p>
        </p:txBody>
      </p:sp>
      <p:sp>
        <p:nvSpPr>
          <p:cNvPr id="12" name="Text 9"/>
          <p:cNvSpPr/>
          <p:nvPr/>
        </p:nvSpPr>
        <p:spPr>
          <a:xfrm>
            <a:off x="7541181" y="5164455"/>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Méthodologies de gestion des SI</a:t>
            </a:r>
            <a:endParaRPr lang="en-US" sz="1750" dirty="0"/>
          </a:p>
        </p:txBody>
      </p:sp>
      <p:sp>
        <p:nvSpPr>
          <p:cNvPr id="13" name="Shape 10"/>
          <p:cNvSpPr/>
          <p:nvPr/>
        </p:nvSpPr>
        <p:spPr>
          <a:xfrm>
            <a:off x="2051804" y="5660708"/>
            <a:ext cx="10526792" cy="637103"/>
          </a:xfrm>
          <a:prstGeom prst="rect">
            <a:avLst/>
          </a:prstGeom>
          <a:solidFill>
            <a:srgbClr val="FFFFFF">
              <a:alpha val="4000"/>
            </a:srgbClr>
          </a:solidFill>
          <a:ln/>
        </p:spPr>
      </p:sp>
      <p:sp>
        <p:nvSpPr>
          <p:cNvPr id="14" name="Text 11"/>
          <p:cNvSpPr/>
          <p:nvPr/>
        </p:nvSpPr>
        <p:spPr>
          <a:xfrm>
            <a:off x="2273975" y="5801558"/>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Rôles et responsabilités des acteurs</a:t>
            </a:r>
            <a:endParaRPr lang="en-US" sz="1750" dirty="0"/>
          </a:p>
        </p:txBody>
      </p:sp>
      <p:sp>
        <p:nvSpPr>
          <p:cNvPr id="15" name="Text 12"/>
          <p:cNvSpPr/>
          <p:nvPr/>
        </p:nvSpPr>
        <p:spPr>
          <a:xfrm>
            <a:off x="7541181" y="5801558"/>
            <a:ext cx="4815245" cy="355402"/>
          </a:xfrm>
          <a:prstGeom prst="rect">
            <a:avLst/>
          </a:prstGeom>
          <a:noFill/>
          <a:ln/>
        </p:spPr>
        <p:txBody>
          <a:bodyPr wrap="none" rtlCol="0" anchor="t"/>
          <a:lstStyle/>
          <a:p>
            <a:pPr indent="0" marL="0">
              <a:lnSpc>
                <a:spcPts val="2799"/>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073">
            <a:solidFill>
              <a:srgbClr val="FFFFFF">
                <a:alpha val="64000"/>
              </a:srgbClr>
            </a:solidFill>
            <a:prstDash val="solid"/>
          </a:ln>
        </p:spPr>
      </p:sp>
      <p:sp>
        <p:nvSpPr>
          <p:cNvPr id="4" name="Text 1"/>
          <p:cNvSpPr/>
          <p:nvPr/>
        </p:nvSpPr>
        <p:spPr>
          <a:xfrm>
            <a:off x="3096578" y="489466"/>
            <a:ext cx="8437245" cy="1110139"/>
          </a:xfrm>
          <a:prstGeom prst="rect">
            <a:avLst/>
          </a:prstGeom>
          <a:noFill/>
          <a:ln/>
        </p:spPr>
        <p:txBody>
          <a:bodyPr wrap="square" rtlCol="0" anchor="t"/>
          <a:lstStyle/>
          <a:p>
            <a:pPr indent="0" marL="0">
              <a:lnSpc>
                <a:spcPts val="4371"/>
              </a:lnSpc>
              <a:buNone/>
            </a:pPr>
            <a:r>
              <a:rPr lang="en-US" sz="3497" dirty="0">
                <a:solidFill>
                  <a:srgbClr val="312F2B"/>
                </a:solidFill>
                <a:latin typeface="Gelasio" pitchFamily="34" charset="0"/>
                <a:ea typeface="Gelasio" pitchFamily="34" charset="-122"/>
                <a:cs typeface="Gelasio" pitchFamily="34" charset="-120"/>
              </a:rPr>
              <a:t>3. Les Systèmes d'informations industriels et le Big Data</a:t>
            </a:r>
            <a:endParaRPr lang="en-US" sz="3497" dirty="0"/>
          </a:p>
        </p:txBody>
      </p:sp>
      <p:sp>
        <p:nvSpPr>
          <p:cNvPr id="5" name="Text 2"/>
          <p:cNvSpPr/>
          <p:nvPr/>
        </p:nvSpPr>
        <p:spPr>
          <a:xfrm>
            <a:off x="3096578" y="1954768"/>
            <a:ext cx="8437245" cy="852607"/>
          </a:xfrm>
          <a:prstGeom prst="rect">
            <a:avLst/>
          </a:prstGeom>
          <a:noFill/>
          <a:ln/>
        </p:spPr>
        <p:txBody>
          <a:bodyPr wrap="square" rtlCol="0" anchor="t"/>
          <a:lstStyle/>
          <a:p>
            <a:pPr indent="0" marL="0">
              <a:lnSpc>
                <a:spcPts val="2238"/>
              </a:lnSpc>
              <a:buNone/>
            </a:pPr>
            <a:r>
              <a:rPr lang="en-US" sz="1399" dirty="0">
                <a:solidFill>
                  <a:srgbClr val="272525"/>
                </a:solidFill>
                <a:latin typeface="Lato" pitchFamily="34" charset="0"/>
                <a:ea typeface="Lato" pitchFamily="34" charset="-122"/>
                <a:cs typeface="Lato" pitchFamily="34" charset="-120"/>
              </a:rPr>
              <a:t>Le Big Data est un domaine en pleine expansion dans l'industrie. Il offre la possibilité de collecter et d'analyser des quantités massives de données. Voici quelques éléments clés des bases de données et du Big Data dans les SI :</a:t>
            </a:r>
            <a:endParaRPr lang="en-US" sz="1399" dirty="0"/>
          </a:p>
        </p:txBody>
      </p:sp>
      <p:pic>
        <p:nvPicPr>
          <p:cNvPr id="6" name="Image 1" descr="preencoded.png">    </p:cNvPr>
          <p:cNvPicPr>
            <a:picLocks noChangeAspect="1"/>
          </p:cNvPicPr>
          <p:nvPr/>
        </p:nvPicPr>
        <p:blipFill>
          <a:blip r:embed="rId2"/>
          <a:stretch>
            <a:fillRect/>
          </a:stretch>
        </p:blipFill>
        <p:spPr>
          <a:xfrm>
            <a:off x="3096578" y="3007162"/>
            <a:ext cx="2634853" cy="2634853"/>
          </a:xfrm>
          <a:prstGeom prst="rect">
            <a:avLst/>
          </a:prstGeom>
        </p:spPr>
      </p:pic>
      <p:sp>
        <p:nvSpPr>
          <p:cNvPr id="7" name="Text 3"/>
          <p:cNvSpPr/>
          <p:nvPr/>
        </p:nvSpPr>
        <p:spPr>
          <a:xfrm>
            <a:off x="3096578" y="5863947"/>
            <a:ext cx="2634853" cy="555069"/>
          </a:xfrm>
          <a:prstGeom prst="rect">
            <a:avLst/>
          </a:prstGeom>
          <a:noFill/>
          <a:ln/>
        </p:spPr>
        <p:txBody>
          <a:bodyPr wrap="square" rtlCol="0" anchor="t"/>
          <a:lstStyle/>
          <a:p>
            <a:pPr algn="ctr" indent="0" marL="0">
              <a:lnSpc>
                <a:spcPts val="2185"/>
              </a:lnSpc>
              <a:buNone/>
            </a:pPr>
            <a:r>
              <a:rPr lang="en-US" sz="1748" dirty="0">
                <a:solidFill>
                  <a:srgbClr val="312F2B"/>
                </a:solidFill>
                <a:latin typeface="Gelasio" pitchFamily="34" charset="0"/>
                <a:ea typeface="Gelasio" pitchFamily="34" charset="-122"/>
                <a:cs typeface="Gelasio" pitchFamily="34" charset="-120"/>
              </a:rPr>
              <a:t>Bases de données industrielles</a:t>
            </a:r>
            <a:endParaRPr lang="en-US" sz="1748" dirty="0"/>
          </a:p>
        </p:txBody>
      </p:sp>
      <p:sp>
        <p:nvSpPr>
          <p:cNvPr id="8" name="Text 4"/>
          <p:cNvSpPr/>
          <p:nvPr/>
        </p:nvSpPr>
        <p:spPr>
          <a:xfrm>
            <a:off x="3096578" y="6596539"/>
            <a:ext cx="2634853" cy="852607"/>
          </a:xfrm>
          <a:prstGeom prst="rect">
            <a:avLst/>
          </a:prstGeom>
          <a:noFill/>
          <a:ln/>
        </p:spPr>
        <p:txBody>
          <a:bodyPr wrap="square" rtlCol="0" anchor="t"/>
          <a:lstStyle/>
          <a:p>
            <a:pPr algn="ctr" indent="0" marL="0">
              <a:lnSpc>
                <a:spcPts val="2238"/>
              </a:lnSpc>
              <a:buNone/>
            </a:pPr>
            <a:r>
              <a:rPr lang="en-US" sz="1399" dirty="0">
                <a:solidFill>
                  <a:srgbClr val="272525"/>
                </a:solidFill>
                <a:latin typeface="Lato" pitchFamily="34" charset="0"/>
                <a:ea typeface="Lato" pitchFamily="34" charset="-122"/>
                <a:cs typeface="Lato" pitchFamily="34" charset="-120"/>
              </a:rPr>
              <a:t>Les bases de données sont fondamentales pour la gestion des données dans l'industrie.</a:t>
            </a:r>
            <a:endParaRPr lang="en-US" sz="1399" dirty="0"/>
          </a:p>
        </p:txBody>
      </p:sp>
      <p:pic>
        <p:nvPicPr>
          <p:cNvPr id="9" name="Image 2" descr="preencoded.png">    </p:cNvPr>
          <p:cNvPicPr>
            <a:picLocks noChangeAspect="1"/>
          </p:cNvPicPr>
          <p:nvPr/>
        </p:nvPicPr>
        <p:blipFill>
          <a:blip r:embed="rId3"/>
          <a:stretch>
            <a:fillRect/>
          </a:stretch>
        </p:blipFill>
        <p:spPr>
          <a:xfrm>
            <a:off x="5997773" y="3007162"/>
            <a:ext cx="2634853" cy="2634853"/>
          </a:xfrm>
          <a:prstGeom prst="rect">
            <a:avLst/>
          </a:prstGeom>
        </p:spPr>
      </p:pic>
      <p:sp>
        <p:nvSpPr>
          <p:cNvPr id="10" name="Text 5"/>
          <p:cNvSpPr/>
          <p:nvPr/>
        </p:nvSpPr>
        <p:spPr>
          <a:xfrm>
            <a:off x="6031230" y="5863947"/>
            <a:ext cx="2567940" cy="277535"/>
          </a:xfrm>
          <a:prstGeom prst="rect">
            <a:avLst/>
          </a:prstGeom>
          <a:noFill/>
          <a:ln/>
        </p:spPr>
        <p:txBody>
          <a:bodyPr wrap="none" rtlCol="0" anchor="t"/>
          <a:lstStyle/>
          <a:p>
            <a:pPr algn="ctr" indent="0" marL="0">
              <a:lnSpc>
                <a:spcPts val="2185"/>
              </a:lnSpc>
              <a:buNone/>
            </a:pPr>
            <a:r>
              <a:rPr lang="en-US" sz="1748" dirty="0">
                <a:solidFill>
                  <a:srgbClr val="312F2B"/>
                </a:solidFill>
                <a:latin typeface="Gelasio" pitchFamily="34" charset="0"/>
                <a:ea typeface="Gelasio" pitchFamily="34" charset="-122"/>
                <a:cs typeface="Gelasio" pitchFamily="34" charset="-120"/>
              </a:rPr>
              <a:t>Modélisation des données</a:t>
            </a:r>
            <a:endParaRPr lang="en-US" sz="1748" dirty="0"/>
          </a:p>
        </p:txBody>
      </p:sp>
      <p:sp>
        <p:nvSpPr>
          <p:cNvPr id="11" name="Text 6"/>
          <p:cNvSpPr/>
          <p:nvPr/>
        </p:nvSpPr>
        <p:spPr>
          <a:xfrm>
            <a:off x="5997773" y="6319004"/>
            <a:ext cx="2634853" cy="852607"/>
          </a:xfrm>
          <a:prstGeom prst="rect">
            <a:avLst/>
          </a:prstGeom>
          <a:noFill/>
          <a:ln/>
        </p:spPr>
        <p:txBody>
          <a:bodyPr wrap="square" rtlCol="0" anchor="t"/>
          <a:lstStyle/>
          <a:p>
            <a:pPr algn="ctr" indent="0" marL="0">
              <a:lnSpc>
                <a:spcPts val="2238"/>
              </a:lnSpc>
              <a:buNone/>
            </a:pPr>
            <a:r>
              <a:rPr lang="en-US" sz="1399" dirty="0">
                <a:solidFill>
                  <a:srgbClr val="272525"/>
                </a:solidFill>
                <a:latin typeface="Lato" pitchFamily="34" charset="0"/>
                <a:ea typeface="Lato" pitchFamily="34" charset="-122"/>
                <a:cs typeface="Lato" pitchFamily="34" charset="-120"/>
              </a:rPr>
              <a:t>La modélisation des données permet d'analyser les données de manière efficace.</a:t>
            </a:r>
            <a:endParaRPr lang="en-US" sz="1399" dirty="0"/>
          </a:p>
        </p:txBody>
      </p:sp>
      <p:pic>
        <p:nvPicPr>
          <p:cNvPr id="12" name="Image 3" descr="preencoded.png">    </p:cNvPr>
          <p:cNvPicPr>
            <a:picLocks noChangeAspect="1"/>
          </p:cNvPicPr>
          <p:nvPr/>
        </p:nvPicPr>
        <p:blipFill>
          <a:blip r:embed="rId4"/>
          <a:stretch>
            <a:fillRect/>
          </a:stretch>
        </p:blipFill>
        <p:spPr>
          <a:xfrm>
            <a:off x="8898969" y="3007162"/>
            <a:ext cx="2634853" cy="2634853"/>
          </a:xfrm>
          <a:prstGeom prst="rect">
            <a:avLst/>
          </a:prstGeom>
        </p:spPr>
      </p:pic>
      <p:sp>
        <p:nvSpPr>
          <p:cNvPr id="13" name="Text 7"/>
          <p:cNvSpPr/>
          <p:nvPr/>
        </p:nvSpPr>
        <p:spPr>
          <a:xfrm>
            <a:off x="8985766" y="5863947"/>
            <a:ext cx="2461260" cy="277535"/>
          </a:xfrm>
          <a:prstGeom prst="rect">
            <a:avLst/>
          </a:prstGeom>
          <a:noFill/>
          <a:ln/>
        </p:spPr>
        <p:txBody>
          <a:bodyPr wrap="none" rtlCol="0" anchor="t"/>
          <a:lstStyle/>
          <a:p>
            <a:pPr algn="ctr" indent="0" marL="0">
              <a:lnSpc>
                <a:spcPts val="2185"/>
              </a:lnSpc>
              <a:buNone/>
            </a:pPr>
            <a:r>
              <a:rPr lang="en-US" sz="1748" dirty="0">
                <a:solidFill>
                  <a:srgbClr val="312F2B"/>
                </a:solidFill>
                <a:latin typeface="Gelasio" pitchFamily="34" charset="0"/>
                <a:ea typeface="Gelasio" pitchFamily="34" charset="-122"/>
                <a:cs typeface="Gelasio" pitchFamily="34" charset="-120"/>
              </a:rPr>
              <a:t>Introduction au Big Data</a:t>
            </a:r>
            <a:endParaRPr lang="en-US" sz="1748" dirty="0"/>
          </a:p>
        </p:txBody>
      </p:sp>
      <p:sp>
        <p:nvSpPr>
          <p:cNvPr id="14" name="Text 8"/>
          <p:cNvSpPr/>
          <p:nvPr/>
        </p:nvSpPr>
        <p:spPr>
          <a:xfrm>
            <a:off x="8898969" y="6319004"/>
            <a:ext cx="2634853" cy="1421011"/>
          </a:xfrm>
          <a:prstGeom prst="rect">
            <a:avLst/>
          </a:prstGeom>
          <a:noFill/>
          <a:ln/>
        </p:spPr>
        <p:txBody>
          <a:bodyPr wrap="square" rtlCol="0" anchor="t"/>
          <a:lstStyle/>
          <a:p>
            <a:pPr algn="ctr" indent="0" marL="0">
              <a:lnSpc>
                <a:spcPts val="2238"/>
              </a:lnSpc>
              <a:buNone/>
            </a:pPr>
            <a:r>
              <a:rPr lang="en-US" sz="1399" dirty="0">
                <a:solidFill>
                  <a:srgbClr val="272525"/>
                </a:solidFill>
                <a:latin typeface="Lato" pitchFamily="34" charset="0"/>
                <a:ea typeface="Lato" pitchFamily="34" charset="-122"/>
                <a:cs typeface="Lato" pitchFamily="34" charset="-120"/>
              </a:rPr>
              <a:t>Le Big Data offre de nouvelles opportunités pour l'industrie en termes d'analyse des données, d'optimisation des processus et de prise de décisions.</a:t>
            </a:r>
            <a:endParaRPr lang="en-US" sz="139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2262545" y="586145"/>
            <a:ext cx="8602980" cy="664726"/>
          </a:xfrm>
          <a:prstGeom prst="rect">
            <a:avLst/>
          </a:prstGeom>
          <a:noFill/>
          <a:ln/>
        </p:spPr>
        <p:txBody>
          <a:bodyPr wrap="none" rtlCol="0" anchor="t"/>
          <a:lstStyle/>
          <a:p>
            <a:pPr indent="0" marL="0">
              <a:lnSpc>
                <a:spcPts val="5235"/>
              </a:lnSpc>
              <a:buNone/>
            </a:pPr>
            <a:r>
              <a:rPr lang="en-US" sz="4188" dirty="0">
                <a:solidFill>
                  <a:srgbClr val="312F2B"/>
                </a:solidFill>
                <a:latin typeface="Gelasio" pitchFamily="34" charset="0"/>
                <a:ea typeface="Gelasio" pitchFamily="34" charset="-122"/>
                <a:cs typeface="Gelasio" pitchFamily="34" charset="-120"/>
              </a:rPr>
              <a:t>4. La planification stratégique des SI</a:t>
            </a:r>
            <a:endParaRPr lang="en-US" sz="4188" dirty="0"/>
          </a:p>
        </p:txBody>
      </p:sp>
      <p:sp>
        <p:nvSpPr>
          <p:cNvPr id="5" name="Text 2"/>
          <p:cNvSpPr/>
          <p:nvPr/>
        </p:nvSpPr>
        <p:spPr>
          <a:xfrm>
            <a:off x="2262545" y="1676281"/>
            <a:ext cx="10105311" cy="680799"/>
          </a:xfrm>
          <a:prstGeom prst="rect">
            <a:avLst/>
          </a:prstGeom>
          <a:noFill/>
          <a:ln/>
        </p:spPr>
        <p:txBody>
          <a:bodyPr wrap="square" rtlCol="0" anchor="t"/>
          <a:lstStyle/>
          <a:p>
            <a:pPr indent="0" marL="0">
              <a:lnSpc>
                <a:spcPts val="2680"/>
              </a:lnSpc>
              <a:buNone/>
            </a:pPr>
            <a:r>
              <a:rPr lang="en-US" sz="1675" dirty="0">
                <a:solidFill>
                  <a:srgbClr val="272525"/>
                </a:solidFill>
                <a:latin typeface="Lato" pitchFamily="34" charset="0"/>
                <a:ea typeface="Lato" pitchFamily="34" charset="-122"/>
                <a:cs typeface="Lato" pitchFamily="34" charset="-120"/>
              </a:rPr>
              <a:t>Pour assurer l'efficacité des SI, il est essentiel de planifier et de gérer leurs ressources de manière stratégique. Voici quelques éléments clés de la gestion stratégique des SI :</a:t>
            </a:r>
            <a:endParaRPr lang="en-US" sz="1675" dirty="0"/>
          </a:p>
        </p:txBody>
      </p:sp>
      <p:sp>
        <p:nvSpPr>
          <p:cNvPr id="6" name="Shape 3"/>
          <p:cNvSpPr/>
          <p:nvPr/>
        </p:nvSpPr>
        <p:spPr>
          <a:xfrm>
            <a:off x="2262545" y="5119926"/>
            <a:ext cx="10105311" cy="42505"/>
          </a:xfrm>
          <a:prstGeom prst="rect">
            <a:avLst/>
          </a:prstGeom>
          <a:solidFill>
            <a:srgbClr val="D1D1C7"/>
          </a:solidFill>
          <a:ln/>
        </p:spPr>
      </p:sp>
      <p:sp>
        <p:nvSpPr>
          <p:cNvPr id="7" name="Shape 4"/>
          <p:cNvSpPr/>
          <p:nvPr/>
        </p:nvSpPr>
        <p:spPr>
          <a:xfrm>
            <a:off x="4714458" y="5119866"/>
            <a:ext cx="42505" cy="744498"/>
          </a:xfrm>
          <a:prstGeom prst="rect">
            <a:avLst/>
          </a:prstGeom>
          <a:solidFill>
            <a:srgbClr val="D1D1C7"/>
          </a:solidFill>
          <a:ln/>
        </p:spPr>
      </p:sp>
      <p:sp>
        <p:nvSpPr>
          <p:cNvPr id="8" name="Shape 5"/>
          <p:cNvSpPr/>
          <p:nvPr/>
        </p:nvSpPr>
        <p:spPr>
          <a:xfrm>
            <a:off x="4496395" y="4880670"/>
            <a:ext cx="478631" cy="478631"/>
          </a:xfrm>
          <a:prstGeom prst="roundRect">
            <a:avLst>
              <a:gd name="adj" fmla="val 20002"/>
            </a:avLst>
          </a:prstGeom>
          <a:solidFill>
            <a:srgbClr val="E8E8E3"/>
          </a:solidFill>
          <a:ln w="13216">
            <a:solidFill>
              <a:srgbClr val="D1D1C7"/>
            </a:solidFill>
            <a:prstDash val="solid"/>
          </a:ln>
        </p:spPr>
      </p:sp>
      <p:sp>
        <p:nvSpPr>
          <p:cNvPr id="9" name="Text 6"/>
          <p:cNvSpPr/>
          <p:nvPr/>
        </p:nvSpPr>
        <p:spPr>
          <a:xfrm>
            <a:off x="4667131" y="4920555"/>
            <a:ext cx="1371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1</a:t>
            </a:r>
            <a:endParaRPr lang="en-US" sz="2513" dirty="0"/>
          </a:p>
        </p:txBody>
      </p:sp>
      <p:sp>
        <p:nvSpPr>
          <p:cNvPr id="10" name="Text 7"/>
          <p:cNvSpPr/>
          <p:nvPr/>
        </p:nvSpPr>
        <p:spPr>
          <a:xfrm>
            <a:off x="3360301" y="6077188"/>
            <a:ext cx="275082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Alignement stratégique</a:t>
            </a:r>
            <a:endParaRPr lang="en-US" sz="2094" dirty="0"/>
          </a:p>
        </p:txBody>
      </p:sp>
      <p:sp>
        <p:nvSpPr>
          <p:cNvPr id="11" name="Text 8"/>
          <p:cNvSpPr/>
          <p:nvPr/>
        </p:nvSpPr>
        <p:spPr>
          <a:xfrm>
            <a:off x="2475190" y="6622256"/>
            <a:ext cx="4521041" cy="10211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L'alignement stratégique des SI est crucial pour s'assurer que les SI répondent aux objectifs de l'entreprise.</a:t>
            </a:r>
            <a:endParaRPr lang="en-US" sz="1675" dirty="0"/>
          </a:p>
        </p:txBody>
      </p:sp>
      <p:sp>
        <p:nvSpPr>
          <p:cNvPr id="12" name="Shape 9"/>
          <p:cNvSpPr/>
          <p:nvPr/>
        </p:nvSpPr>
        <p:spPr>
          <a:xfrm>
            <a:off x="7293947" y="4375487"/>
            <a:ext cx="42505" cy="744498"/>
          </a:xfrm>
          <a:prstGeom prst="rect">
            <a:avLst/>
          </a:prstGeom>
          <a:solidFill>
            <a:srgbClr val="D1D1C7"/>
          </a:solidFill>
          <a:ln/>
        </p:spPr>
      </p:sp>
      <p:sp>
        <p:nvSpPr>
          <p:cNvPr id="13" name="Shape 10"/>
          <p:cNvSpPr/>
          <p:nvPr/>
        </p:nvSpPr>
        <p:spPr>
          <a:xfrm>
            <a:off x="7075884" y="4880670"/>
            <a:ext cx="478631" cy="478631"/>
          </a:xfrm>
          <a:prstGeom prst="roundRect">
            <a:avLst>
              <a:gd name="adj" fmla="val 20002"/>
            </a:avLst>
          </a:prstGeom>
          <a:solidFill>
            <a:srgbClr val="E8E8E3"/>
          </a:solidFill>
          <a:ln w="13216">
            <a:solidFill>
              <a:srgbClr val="D1D1C7"/>
            </a:solidFill>
            <a:prstDash val="solid"/>
          </a:ln>
        </p:spPr>
      </p:sp>
      <p:sp>
        <p:nvSpPr>
          <p:cNvPr id="14" name="Text 11"/>
          <p:cNvSpPr/>
          <p:nvPr/>
        </p:nvSpPr>
        <p:spPr>
          <a:xfrm>
            <a:off x="7227570" y="4920555"/>
            <a:ext cx="1752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2</a:t>
            </a:r>
            <a:endParaRPr lang="en-US" sz="2513" dirty="0"/>
          </a:p>
        </p:txBody>
      </p:sp>
      <p:sp>
        <p:nvSpPr>
          <p:cNvPr id="15" name="Text 12"/>
          <p:cNvSpPr/>
          <p:nvPr/>
        </p:nvSpPr>
        <p:spPr>
          <a:xfrm>
            <a:off x="5688330" y="2596396"/>
            <a:ext cx="325374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Planification des ressources</a:t>
            </a:r>
            <a:endParaRPr lang="en-US" sz="2094" dirty="0"/>
          </a:p>
        </p:txBody>
      </p:sp>
      <p:sp>
        <p:nvSpPr>
          <p:cNvPr id="16" name="Text 13"/>
          <p:cNvSpPr/>
          <p:nvPr/>
        </p:nvSpPr>
        <p:spPr>
          <a:xfrm>
            <a:off x="5054679" y="3141464"/>
            <a:ext cx="4521041" cy="10211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La planification des ressources des SI implique l'évaluation des besoins et des coûts, ainsi que l'élaboration de plans d'action adaptés.</a:t>
            </a:r>
            <a:endParaRPr lang="en-US" sz="1675" dirty="0"/>
          </a:p>
        </p:txBody>
      </p:sp>
      <p:sp>
        <p:nvSpPr>
          <p:cNvPr id="17" name="Shape 14"/>
          <p:cNvSpPr/>
          <p:nvPr/>
        </p:nvSpPr>
        <p:spPr>
          <a:xfrm>
            <a:off x="9873436" y="5119866"/>
            <a:ext cx="42505" cy="744498"/>
          </a:xfrm>
          <a:prstGeom prst="rect">
            <a:avLst/>
          </a:prstGeom>
          <a:solidFill>
            <a:srgbClr val="D1D1C7"/>
          </a:solidFill>
          <a:ln/>
        </p:spPr>
      </p:sp>
      <p:sp>
        <p:nvSpPr>
          <p:cNvPr id="18" name="Shape 15"/>
          <p:cNvSpPr/>
          <p:nvPr/>
        </p:nvSpPr>
        <p:spPr>
          <a:xfrm>
            <a:off x="9655373" y="4880670"/>
            <a:ext cx="478631" cy="478631"/>
          </a:xfrm>
          <a:prstGeom prst="roundRect">
            <a:avLst>
              <a:gd name="adj" fmla="val 20002"/>
            </a:avLst>
          </a:prstGeom>
          <a:solidFill>
            <a:srgbClr val="E8E8E3"/>
          </a:solidFill>
          <a:ln w="13216">
            <a:solidFill>
              <a:srgbClr val="D1D1C7"/>
            </a:solidFill>
            <a:prstDash val="solid"/>
          </a:ln>
        </p:spPr>
      </p:sp>
      <p:sp>
        <p:nvSpPr>
          <p:cNvPr id="19" name="Text 16"/>
          <p:cNvSpPr/>
          <p:nvPr/>
        </p:nvSpPr>
        <p:spPr>
          <a:xfrm>
            <a:off x="9807059" y="4920555"/>
            <a:ext cx="1752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3</a:t>
            </a:r>
            <a:endParaRPr lang="en-US" sz="2513" dirty="0"/>
          </a:p>
        </p:txBody>
      </p:sp>
      <p:sp>
        <p:nvSpPr>
          <p:cNvPr id="20" name="Text 17"/>
          <p:cNvSpPr/>
          <p:nvPr/>
        </p:nvSpPr>
        <p:spPr>
          <a:xfrm>
            <a:off x="8183999" y="6077188"/>
            <a:ext cx="342138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Évaluation des performances</a:t>
            </a:r>
            <a:endParaRPr lang="en-US" sz="2094" dirty="0"/>
          </a:p>
        </p:txBody>
      </p:sp>
      <p:sp>
        <p:nvSpPr>
          <p:cNvPr id="21" name="Text 18"/>
          <p:cNvSpPr/>
          <p:nvPr/>
        </p:nvSpPr>
        <p:spPr>
          <a:xfrm>
            <a:off x="7634168" y="6622256"/>
            <a:ext cx="4521041" cy="10211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L'évaluation des performances des SI permet de mesurer l'impact et l'efficacité des SI sur l'entreprise.</a:t>
            </a:r>
            <a:endParaRPr lang="en-US" sz="167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502">
            <a:solidFill>
              <a:srgbClr val="FFFFFF">
                <a:alpha val="64000"/>
              </a:srgbClr>
            </a:solidFill>
            <a:prstDash val="solid"/>
          </a:ln>
        </p:spPr>
      </p:sp>
      <p:sp>
        <p:nvSpPr>
          <p:cNvPr id="4" name="Text 1"/>
          <p:cNvSpPr/>
          <p:nvPr/>
        </p:nvSpPr>
        <p:spPr>
          <a:xfrm>
            <a:off x="6243161" y="1190982"/>
            <a:ext cx="6835140" cy="630674"/>
          </a:xfrm>
          <a:prstGeom prst="rect">
            <a:avLst/>
          </a:prstGeom>
          <a:noFill/>
          <a:ln/>
        </p:spPr>
        <p:txBody>
          <a:bodyPr wrap="none" rtlCol="0" anchor="t"/>
          <a:lstStyle/>
          <a:p>
            <a:pPr indent="0" marL="0">
              <a:lnSpc>
                <a:spcPts val="4966"/>
              </a:lnSpc>
              <a:buNone/>
            </a:pPr>
            <a:r>
              <a:rPr lang="en-US" sz="3973" dirty="0">
                <a:solidFill>
                  <a:srgbClr val="312F2B"/>
                </a:solidFill>
                <a:latin typeface="Gelasio" pitchFamily="34" charset="0"/>
                <a:ea typeface="Gelasio" pitchFamily="34" charset="-122"/>
                <a:cs typeface="Gelasio" pitchFamily="34" charset="-120"/>
              </a:rPr>
              <a:t>5. Les SI et la chaîne logistique</a:t>
            </a:r>
            <a:endParaRPr lang="en-US" sz="3973" dirty="0"/>
          </a:p>
        </p:txBody>
      </p:sp>
      <p:sp>
        <p:nvSpPr>
          <p:cNvPr id="5" name="Text 2"/>
          <p:cNvSpPr/>
          <p:nvPr/>
        </p:nvSpPr>
        <p:spPr>
          <a:xfrm>
            <a:off x="6243161" y="2124313"/>
            <a:ext cx="7630477" cy="645795"/>
          </a:xfrm>
          <a:prstGeom prst="rect">
            <a:avLst/>
          </a:prstGeom>
          <a:noFill/>
          <a:ln/>
        </p:spPr>
        <p:txBody>
          <a:bodyPr wrap="square" rtlCol="0" anchor="t"/>
          <a:lstStyle/>
          <a:p>
            <a:pPr indent="0" marL="0">
              <a:lnSpc>
                <a:spcPts val="2543"/>
              </a:lnSpc>
              <a:buNone/>
            </a:pPr>
            <a:r>
              <a:rPr lang="en-US" sz="1589" dirty="0">
                <a:solidFill>
                  <a:srgbClr val="272525"/>
                </a:solidFill>
                <a:latin typeface="Lato" pitchFamily="34" charset="0"/>
                <a:ea typeface="Lato" pitchFamily="34" charset="-122"/>
                <a:cs typeface="Lato" pitchFamily="34" charset="-120"/>
              </a:rPr>
              <a:t>Les SI jouent un rôle crucial dans l'optimisation de la chaîne logistique de l'entreprise. Voici quelques éléments clés de l'utilisation des SI dans la chaîne logistique :</a:t>
            </a:r>
            <a:endParaRPr lang="en-US" sz="1589" dirty="0"/>
          </a:p>
        </p:txBody>
      </p:sp>
      <p:sp>
        <p:nvSpPr>
          <p:cNvPr id="6" name="Text 3"/>
          <p:cNvSpPr/>
          <p:nvPr/>
        </p:nvSpPr>
        <p:spPr>
          <a:xfrm>
            <a:off x="6243161" y="2997160"/>
            <a:ext cx="7630477" cy="322898"/>
          </a:xfrm>
          <a:prstGeom prst="rect">
            <a:avLst/>
          </a:prstGeom>
          <a:noFill/>
          <a:ln/>
        </p:spPr>
        <p:txBody>
          <a:bodyPr wrap="none" rtlCol="0" anchor="t"/>
          <a:lstStyle/>
          <a:p>
            <a:pPr indent="0" marL="0">
              <a:lnSpc>
                <a:spcPts val="2543"/>
              </a:lnSpc>
              <a:buNone/>
            </a:pPr>
            <a:r>
              <a:rPr lang="en-US" sz="1589" b="1" dirty="0">
                <a:solidFill>
                  <a:srgbClr val="272525"/>
                </a:solidFill>
                <a:latin typeface="Lato" pitchFamily="34" charset="0"/>
                <a:ea typeface="Lato" pitchFamily="34" charset="-122"/>
                <a:cs typeface="Lato" pitchFamily="34" charset="-120"/>
              </a:rPr>
              <a:t>1. Optimisation de la chaîne logistique</a:t>
            </a:r>
            <a:endParaRPr lang="en-US" sz="1589" dirty="0"/>
          </a:p>
        </p:txBody>
      </p:sp>
      <p:sp>
        <p:nvSpPr>
          <p:cNvPr id="7" name="Text 4"/>
          <p:cNvSpPr/>
          <p:nvPr/>
        </p:nvSpPr>
        <p:spPr>
          <a:xfrm>
            <a:off x="6243161" y="3547110"/>
            <a:ext cx="7630477" cy="645795"/>
          </a:xfrm>
          <a:prstGeom prst="rect">
            <a:avLst/>
          </a:prstGeom>
          <a:noFill/>
          <a:ln/>
        </p:spPr>
        <p:txBody>
          <a:bodyPr wrap="square" rtlCol="0" anchor="t"/>
          <a:lstStyle/>
          <a:p>
            <a:pPr indent="0" marL="0">
              <a:lnSpc>
                <a:spcPts val="2543"/>
              </a:lnSpc>
              <a:buNone/>
            </a:pPr>
            <a:r>
              <a:rPr lang="en-US" sz="1589" dirty="0">
                <a:solidFill>
                  <a:srgbClr val="272525"/>
                </a:solidFill>
                <a:latin typeface="Lato" pitchFamily="34" charset="0"/>
                <a:ea typeface="Lato" pitchFamily="34" charset="-122"/>
                <a:cs typeface="Lato" pitchFamily="34" charset="-120"/>
              </a:rPr>
              <a:t>L'utilisation des SI peut permettre d'optimiser les processus de production, la gestion des stocks et d'améliorer la collaboration avec les partenaires.</a:t>
            </a:r>
            <a:endParaRPr lang="en-US" sz="1589" dirty="0"/>
          </a:p>
        </p:txBody>
      </p:sp>
      <p:sp>
        <p:nvSpPr>
          <p:cNvPr id="8" name="Text 5"/>
          <p:cNvSpPr/>
          <p:nvPr/>
        </p:nvSpPr>
        <p:spPr>
          <a:xfrm>
            <a:off x="6243161" y="4419957"/>
            <a:ext cx="7630477" cy="322898"/>
          </a:xfrm>
          <a:prstGeom prst="rect">
            <a:avLst/>
          </a:prstGeom>
          <a:noFill/>
          <a:ln/>
        </p:spPr>
        <p:txBody>
          <a:bodyPr wrap="none" rtlCol="0" anchor="t"/>
          <a:lstStyle/>
          <a:p>
            <a:pPr indent="0" marL="0">
              <a:lnSpc>
                <a:spcPts val="2543"/>
              </a:lnSpc>
              <a:buNone/>
            </a:pPr>
            <a:r>
              <a:rPr lang="en-US" sz="1589" b="1" dirty="0">
                <a:solidFill>
                  <a:srgbClr val="272525"/>
                </a:solidFill>
                <a:latin typeface="Lato" pitchFamily="34" charset="0"/>
                <a:ea typeface="Lato" pitchFamily="34" charset="-122"/>
                <a:cs typeface="Lato" pitchFamily="34" charset="-120"/>
              </a:rPr>
              <a:t>2. Gestion des flux d'information</a:t>
            </a:r>
            <a:endParaRPr lang="en-US" sz="1589" dirty="0"/>
          </a:p>
        </p:txBody>
      </p:sp>
      <p:sp>
        <p:nvSpPr>
          <p:cNvPr id="9" name="Text 6"/>
          <p:cNvSpPr/>
          <p:nvPr/>
        </p:nvSpPr>
        <p:spPr>
          <a:xfrm>
            <a:off x="6243161" y="4969907"/>
            <a:ext cx="7630477" cy="645795"/>
          </a:xfrm>
          <a:prstGeom prst="rect">
            <a:avLst/>
          </a:prstGeom>
          <a:noFill/>
          <a:ln/>
        </p:spPr>
        <p:txBody>
          <a:bodyPr wrap="square" rtlCol="0" anchor="t"/>
          <a:lstStyle/>
          <a:p>
            <a:pPr indent="0" marL="0">
              <a:lnSpc>
                <a:spcPts val="2543"/>
              </a:lnSpc>
              <a:buNone/>
            </a:pPr>
            <a:r>
              <a:rPr lang="en-US" sz="1589" dirty="0">
                <a:solidFill>
                  <a:srgbClr val="272525"/>
                </a:solidFill>
                <a:latin typeface="Lato" pitchFamily="34" charset="0"/>
                <a:ea typeface="Lato" pitchFamily="34" charset="-122"/>
                <a:cs typeface="Lato" pitchFamily="34" charset="-120"/>
              </a:rPr>
              <a:t>Les SI permettent également de gérer efficacement les informations de la chaîne logistique, telles que les commandes, les expéditions et les factures.</a:t>
            </a:r>
            <a:endParaRPr lang="en-US" sz="1589" dirty="0"/>
          </a:p>
        </p:txBody>
      </p:sp>
      <p:sp>
        <p:nvSpPr>
          <p:cNvPr id="10" name="Text 7"/>
          <p:cNvSpPr/>
          <p:nvPr/>
        </p:nvSpPr>
        <p:spPr>
          <a:xfrm>
            <a:off x="6243161" y="5842754"/>
            <a:ext cx="7630477" cy="322898"/>
          </a:xfrm>
          <a:prstGeom prst="rect">
            <a:avLst/>
          </a:prstGeom>
          <a:noFill/>
          <a:ln/>
        </p:spPr>
        <p:txBody>
          <a:bodyPr wrap="none" rtlCol="0" anchor="t"/>
          <a:lstStyle/>
          <a:p>
            <a:pPr indent="0" marL="0">
              <a:lnSpc>
                <a:spcPts val="2543"/>
              </a:lnSpc>
              <a:buNone/>
            </a:pPr>
            <a:r>
              <a:rPr lang="en-US" sz="1589" b="1" dirty="0">
                <a:solidFill>
                  <a:srgbClr val="272525"/>
                </a:solidFill>
                <a:latin typeface="Lato" pitchFamily="34" charset="0"/>
                <a:ea typeface="Lato" pitchFamily="34" charset="-122"/>
                <a:cs typeface="Lato" pitchFamily="34" charset="-120"/>
              </a:rPr>
              <a:t>3. Intégration avec les partenaires</a:t>
            </a:r>
            <a:endParaRPr lang="en-US" sz="1589" dirty="0"/>
          </a:p>
        </p:txBody>
      </p:sp>
      <p:sp>
        <p:nvSpPr>
          <p:cNvPr id="11" name="Text 8"/>
          <p:cNvSpPr/>
          <p:nvPr/>
        </p:nvSpPr>
        <p:spPr>
          <a:xfrm>
            <a:off x="6243161" y="6392704"/>
            <a:ext cx="7630477" cy="645795"/>
          </a:xfrm>
          <a:prstGeom prst="rect">
            <a:avLst/>
          </a:prstGeom>
          <a:noFill/>
          <a:ln/>
        </p:spPr>
        <p:txBody>
          <a:bodyPr wrap="square" rtlCol="0" anchor="t"/>
          <a:lstStyle/>
          <a:p>
            <a:pPr indent="0" marL="0">
              <a:lnSpc>
                <a:spcPts val="2543"/>
              </a:lnSpc>
              <a:buNone/>
            </a:pPr>
            <a:r>
              <a:rPr lang="en-US" sz="1589" dirty="0">
                <a:solidFill>
                  <a:srgbClr val="272525"/>
                </a:solidFill>
                <a:latin typeface="Lato" pitchFamily="34" charset="0"/>
                <a:ea typeface="Lato" pitchFamily="34" charset="-122"/>
                <a:cs typeface="Lato" pitchFamily="34" charset="-120"/>
              </a:rPr>
              <a:t>La collaboration avec les partenaires est essentielle pour une chaîne logistique efficace. Les SI facilitent l'intégration entre les différents acteurs de la chaîne logistique.</a:t>
            </a:r>
            <a:endParaRPr lang="en-US" sz="1589" dirty="0"/>
          </a:p>
        </p:txBody>
      </p:sp>
      <p:pic>
        <p:nvPicPr>
          <p:cNvPr id="12"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760333"/>
            <a:ext cx="101193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6. L'importance de rester à jour sur les SI</a:t>
            </a:r>
            <a:endParaRPr lang="en-US" sz="4374" dirty="0"/>
          </a:p>
        </p:txBody>
      </p:sp>
      <p:sp>
        <p:nvSpPr>
          <p:cNvPr id="7" name="Text 3"/>
          <p:cNvSpPr/>
          <p:nvPr/>
        </p:nvSpPr>
        <p:spPr>
          <a:xfrm>
            <a:off x="2037993" y="1787962"/>
            <a:ext cx="1055441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SI évoluent constamment avec les avancées technologiques et les changements de l'industrie. Il est donc essentiel de rester informé et de continuer à enrichir ses connaissances pour rester compétitif et saisir les opportunités offertes par les SI dans le domaine du PLM.</a:t>
            </a:r>
            <a:endParaRPr lang="en-US" sz="1750" dirty="0"/>
          </a:p>
        </p:txBody>
      </p:sp>
      <p:sp>
        <p:nvSpPr>
          <p:cNvPr id="8" name="Shape 4"/>
          <p:cNvSpPr/>
          <p:nvPr/>
        </p:nvSpPr>
        <p:spPr>
          <a:xfrm>
            <a:off x="2037993" y="3277672"/>
            <a:ext cx="499943" cy="499943"/>
          </a:xfrm>
          <a:prstGeom prst="roundRect">
            <a:avLst>
              <a:gd name="adj" fmla="val 20000"/>
            </a:avLst>
          </a:prstGeom>
          <a:solidFill>
            <a:srgbClr val="E8E8E3"/>
          </a:solidFill>
          <a:ln w="13811">
            <a:solidFill>
              <a:srgbClr val="D1D1C7"/>
            </a:solidFill>
            <a:prstDash val="solid"/>
          </a:ln>
        </p:spPr>
      </p:sp>
      <p:sp>
        <p:nvSpPr>
          <p:cNvPr id="9" name="Text 5"/>
          <p:cNvSpPr/>
          <p:nvPr/>
        </p:nvSpPr>
        <p:spPr>
          <a:xfrm>
            <a:off x="2215515" y="3319343"/>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0" name="Text 6"/>
          <p:cNvSpPr/>
          <p:nvPr/>
        </p:nvSpPr>
        <p:spPr>
          <a:xfrm>
            <a:off x="2760107" y="3353991"/>
            <a:ext cx="264795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L'impératif de la mise à jour</a:t>
            </a:r>
            <a:endParaRPr lang="en-US" sz="2187" dirty="0"/>
          </a:p>
        </p:txBody>
      </p:sp>
      <p:sp>
        <p:nvSpPr>
          <p:cNvPr id="11" name="Text 7"/>
          <p:cNvSpPr/>
          <p:nvPr/>
        </p:nvSpPr>
        <p:spPr>
          <a:xfrm>
            <a:off x="2760107" y="4270534"/>
            <a:ext cx="2647950"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entreprises doivent régulièrement mettre à jour leurs SI pour s'assurer qu'ils répondent aux besoins actuels de l'industrie.</a:t>
            </a:r>
            <a:endParaRPr lang="en-US" sz="1750" dirty="0"/>
          </a:p>
        </p:txBody>
      </p:sp>
      <p:sp>
        <p:nvSpPr>
          <p:cNvPr id="12" name="Shape 8"/>
          <p:cNvSpPr/>
          <p:nvPr/>
        </p:nvSpPr>
        <p:spPr>
          <a:xfrm>
            <a:off x="5630228" y="3277672"/>
            <a:ext cx="499943" cy="499943"/>
          </a:xfrm>
          <a:prstGeom prst="roundRect">
            <a:avLst>
              <a:gd name="adj" fmla="val 20000"/>
            </a:avLst>
          </a:prstGeom>
          <a:solidFill>
            <a:srgbClr val="E8E8E3"/>
          </a:solidFill>
          <a:ln w="13811">
            <a:solidFill>
              <a:srgbClr val="D1D1C7"/>
            </a:solidFill>
            <a:prstDash val="solid"/>
          </a:ln>
        </p:spPr>
      </p:sp>
      <p:sp>
        <p:nvSpPr>
          <p:cNvPr id="13" name="Text 9"/>
          <p:cNvSpPr/>
          <p:nvPr/>
        </p:nvSpPr>
        <p:spPr>
          <a:xfrm>
            <a:off x="5784890" y="3319343"/>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4" name="Text 10"/>
          <p:cNvSpPr/>
          <p:nvPr/>
        </p:nvSpPr>
        <p:spPr>
          <a:xfrm>
            <a:off x="6352342" y="3353991"/>
            <a:ext cx="264795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L'importance de la formation</a:t>
            </a:r>
            <a:endParaRPr lang="en-US" sz="2187" dirty="0"/>
          </a:p>
        </p:txBody>
      </p:sp>
      <p:sp>
        <p:nvSpPr>
          <p:cNvPr id="15" name="Text 11"/>
          <p:cNvSpPr/>
          <p:nvPr/>
        </p:nvSpPr>
        <p:spPr>
          <a:xfrm>
            <a:off x="6352342" y="4270534"/>
            <a:ext cx="2647950" cy="2487811"/>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Il est essentiel pour les professionnels de l'industrie de se former régulièrement pour combler les lacunes de compétences et rester à jour.</a:t>
            </a:r>
            <a:endParaRPr lang="en-US" sz="1750" dirty="0"/>
          </a:p>
        </p:txBody>
      </p:sp>
      <p:sp>
        <p:nvSpPr>
          <p:cNvPr id="16" name="Shape 12"/>
          <p:cNvSpPr/>
          <p:nvPr/>
        </p:nvSpPr>
        <p:spPr>
          <a:xfrm>
            <a:off x="9222462" y="3277672"/>
            <a:ext cx="499943" cy="499943"/>
          </a:xfrm>
          <a:prstGeom prst="roundRect">
            <a:avLst>
              <a:gd name="adj" fmla="val 20000"/>
            </a:avLst>
          </a:prstGeom>
          <a:solidFill>
            <a:srgbClr val="E8E8E3"/>
          </a:solidFill>
          <a:ln w="13811">
            <a:solidFill>
              <a:srgbClr val="D1D1C7"/>
            </a:solidFill>
            <a:prstDash val="solid"/>
          </a:ln>
        </p:spPr>
      </p:sp>
      <p:sp>
        <p:nvSpPr>
          <p:cNvPr id="17" name="Text 13"/>
          <p:cNvSpPr/>
          <p:nvPr/>
        </p:nvSpPr>
        <p:spPr>
          <a:xfrm>
            <a:off x="9380934" y="3319343"/>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8" name="Text 14"/>
          <p:cNvSpPr/>
          <p:nvPr/>
        </p:nvSpPr>
        <p:spPr>
          <a:xfrm>
            <a:off x="9944576" y="3353991"/>
            <a:ext cx="264795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Les opportunités offertes par les SI</a:t>
            </a:r>
            <a:endParaRPr lang="en-US" sz="2187" dirty="0"/>
          </a:p>
        </p:txBody>
      </p:sp>
      <p:sp>
        <p:nvSpPr>
          <p:cNvPr id="19" name="Text 15"/>
          <p:cNvSpPr/>
          <p:nvPr/>
        </p:nvSpPr>
        <p:spPr>
          <a:xfrm>
            <a:off x="9944576" y="4270534"/>
            <a:ext cx="2647950" cy="3198614"/>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SI offrent de nombreuses opportunités pour les professionnels de l'industrie, telles que l'optimisation des processus, l'amélioration de la collaboration et la prise de décisions plus éclairées.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521262"/>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7. Conclusion</a:t>
            </a:r>
            <a:endParaRPr lang="en-US" sz="4374" dirty="0"/>
          </a:p>
        </p:txBody>
      </p:sp>
      <p:sp>
        <p:nvSpPr>
          <p:cNvPr id="5" name="Text 2"/>
          <p:cNvSpPr/>
          <p:nvPr/>
        </p:nvSpPr>
        <p:spPr>
          <a:xfrm>
            <a:off x="6319599" y="2548890"/>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Systèmes d'informations industriels sont des outils indispensables pour l'optimisation de la chaîne logistique et la gestion industrielle. Ce cours a permis d'explorer les principaux aspects des SI dans le contexte du PLM. En mettant en pratique les connaissances acquises, les professionnels peuvent améliorer l'efficacité opérationnelle de leur entreprise, renforcer leur compétitivité et prendre des décisions plus éclairées basées sur les données.</a:t>
            </a:r>
            <a:endParaRPr lang="en-US" sz="1750" dirty="0"/>
          </a:p>
        </p:txBody>
      </p:sp>
      <p:sp>
        <p:nvSpPr>
          <p:cNvPr id="6" name="Text 3"/>
          <p:cNvSpPr/>
          <p:nvPr/>
        </p:nvSpPr>
        <p:spPr>
          <a:xfrm>
            <a:off x="6319599" y="4931212"/>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Cependant, il est important de rappeler que les SI évoluent constamment et doivent être régulièrement mis à jour pour répondre aux besoins changeants de l'industrie. Par conséquent, il est essentiel de rester informé et de continuer à enrichir ses connaissances pour rester compétitif et saisir les opportunités offertes par les SI.</a:t>
            </a:r>
            <a:endParaRPr lang="en-US" sz="1750" dirty="0"/>
          </a:p>
        </p:txBody>
      </p:sp>
      <p:pic>
        <p:nvPicPr>
          <p:cNvPr id="7"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2023-09-26T07:24:33Z</dcterms:created>
  <dcterms:modified xsi:type="dcterms:W3CDTF">2023-09-26T07:24:33Z</dcterms:modified>
</cp:coreProperties>
</file>